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Nunito"/>
      <p:regular r:id="rId15"/>
      <p:bold r:id="rId16"/>
      <p:italic r:id="rId17"/>
      <p:boldItalic r:id="rId18"/>
    </p:embeddedFont>
    <p:embeddedFont>
      <p:font typeface="Maven Pro"/>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regular.fntdata"/><Relationship Id="rId14" Type="http://schemas.openxmlformats.org/officeDocument/2006/relationships/slide" Target="slides/slide9.xml"/><Relationship Id="rId17" Type="http://schemas.openxmlformats.org/officeDocument/2006/relationships/font" Target="fonts/Nunito-italic.fntdata"/><Relationship Id="rId16" Type="http://schemas.openxmlformats.org/officeDocument/2006/relationships/font" Target="fonts/Nunito-bold.fntdata"/><Relationship Id="rId5" Type="http://schemas.openxmlformats.org/officeDocument/2006/relationships/notesMaster" Target="notesMasters/notesMaster1.xml"/><Relationship Id="rId19" Type="http://schemas.openxmlformats.org/officeDocument/2006/relationships/font" Target="fonts/MavenPro-regular.fntdata"/><Relationship Id="rId6" Type="http://schemas.openxmlformats.org/officeDocument/2006/relationships/slide" Target="slides/slide1.xml"/><Relationship Id="rId18" Type="http://schemas.openxmlformats.org/officeDocument/2006/relationships/font" Target="fonts/Nuni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0293aa93c4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0293aa93c4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0293aa93c4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0293aa93c4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addition to doing analysis on datasets on datasets on the site, we conducted data </a:t>
            </a:r>
            <a:r>
              <a:rPr lang="en"/>
              <a:t>analysis</a:t>
            </a:r>
            <a:r>
              <a:rPr lang="en"/>
              <a:t> and NLP topic modeling on the “Was this page helpful?” prompt data sent to us.</a:t>
            </a:r>
            <a:endParaRPr/>
          </a:p>
          <a:p>
            <a:pPr indent="0" lvl="0" marL="0" rtl="0" algn="l">
              <a:spcBef>
                <a:spcPts val="0"/>
              </a:spcBef>
              <a:spcAft>
                <a:spcPts val="0"/>
              </a:spcAft>
              <a:buNone/>
            </a:pPr>
            <a:r>
              <a:rPr lang="en"/>
              <a:t>On the left: Most common sections people had a negative response to</a:t>
            </a:r>
            <a:endParaRPr/>
          </a:p>
          <a:p>
            <a:pPr indent="0" lvl="0" marL="0" rtl="0" algn="l">
              <a:spcBef>
                <a:spcPts val="0"/>
              </a:spcBef>
              <a:spcAft>
                <a:spcPts val="0"/>
              </a:spcAft>
              <a:buNone/>
            </a:pPr>
            <a:r>
              <a:rPr lang="en"/>
              <a:t>On the right: Results of 1 of the 4 Topic models (most common aggregate of words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046bbb2dd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046bbb2dd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1st bullet: I.E.: </a:t>
            </a:r>
            <a:r>
              <a:rPr lang="en"/>
              <a:t>People</a:t>
            </a:r>
            <a:r>
              <a:rPr lang="en"/>
              <a:t> having trouble paying for their tickets would respond to the “Was This Page Helpful Prompt” by </a:t>
            </a:r>
            <a:r>
              <a:rPr lang="en"/>
              <a:t>complaining</a:t>
            </a:r>
            <a:r>
              <a:rPr lang="en"/>
              <a:t> about their troubles.</a:t>
            </a:r>
            <a:endParaRPr/>
          </a:p>
          <a:p>
            <a:pPr indent="0" lvl="0" marL="0" rtl="0" algn="l">
              <a:spcBef>
                <a:spcPts val="0"/>
              </a:spcBef>
              <a:spcAft>
                <a:spcPts val="0"/>
              </a:spcAft>
              <a:buNone/>
            </a:pPr>
            <a:r>
              <a:rPr lang="en"/>
              <a:t>2nd bullet: While some problems are out of our scope, identifying them is helpful to anyone whose scope they are in and could even lead to problems we would be able to address.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eed8f0844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eed8f0844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eed8f0844c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eed8f0844c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0293aa93c4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0293aa93c4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0293aa93c4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0293aa93c4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eef4bfa70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eef4bfa70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532175" y="2252450"/>
            <a:ext cx="5689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City Dashboard Pitch</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en"/>
              <a:t>Nicholas Mattei, Max Motz, Carly Presz, Rafaela Hojda, Evan Hendrickson, Julian Esparza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Public Record Requests - Frequent Topics</a:t>
            </a:r>
            <a:endParaRPr/>
          </a:p>
        </p:txBody>
      </p:sp>
      <p:sp>
        <p:nvSpPr>
          <p:cNvPr id="284" name="Google Shape;284;p14"/>
          <p:cNvSpPr txBox="1"/>
          <p:nvPr>
            <p:ph idx="1" type="body"/>
          </p:nvPr>
        </p:nvSpPr>
        <p:spPr>
          <a:xfrm>
            <a:off x="4995725" y="1251500"/>
            <a:ext cx="3989100" cy="3797100"/>
          </a:xfrm>
          <a:prstGeom prst="rect">
            <a:avLst/>
          </a:prstGeom>
        </p:spPr>
        <p:txBody>
          <a:bodyPr anchorCtr="0" anchor="t" bIns="91425" lIns="91425" spcFirstLastPara="1" rIns="91425" wrap="square" tIns="91425">
            <a:normAutofit fontScale="25000" lnSpcReduction="10000"/>
          </a:bodyPr>
          <a:lstStyle/>
          <a:p>
            <a:pPr indent="0" lvl="0" marL="0" rtl="0" algn="l">
              <a:spcBef>
                <a:spcPts val="0"/>
              </a:spcBef>
              <a:spcAft>
                <a:spcPts val="0"/>
              </a:spcAft>
              <a:buNone/>
            </a:pPr>
            <a:r>
              <a:rPr lang="en" sz="3513"/>
              <a:t>Lots of requests related to:</a:t>
            </a:r>
            <a:endParaRPr sz="3513"/>
          </a:p>
          <a:p>
            <a:pPr indent="-284380" lvl="0" marL="457200" rtl="0" algn="l">
              <a:spcBef>
                <a:spcPts val="1200"/>
              </a:spcBef>
              <a:spcAft>
                <a:spcPts val="0"/>
              </a:spcAft>
              <a:buSzPct val="100000"/>
              <a:buChar char="-"/>
            </a:pPr>
            <a:r>
              <a:rPr b="1" lang="en" sz="3513"/>
              <a:t>Fire incident reports</a:t>
            </a:r>
            <a:endParaRPr b="1" sz="3513"/>
          </a:p>
          <a:p>
            <a:pPr indent="-284380" lvl="0" marL="457200" rtl="0" algn="l">
              <a:spcBef>
                <a:spcPts val="0"/>
              </a:spcBef>
              <a:spcAft>
                <a:spcPts val="0"/>
              </a:spcAft>
              <a:buSzPct val="100000"/>
              <a:buChar char="-"/>
            </a:pPr>
            <a:r>
              <a:rPr b="1" lang="en" sz="3513"/>
              <a:t>Traffic camera footage / tickets</a:t>
            </a:r>
            <a:endParaRPr b="1" sz="3513"/>
          </a:p>
          <a:p>
            <a:pPr indent="-284380" lvl="0" marL="457200" rtl="0" algn="l">
              <a:spcBef>
                <a:spcPts val="0"/>
              </a:spcBef>
              <a:spcAft>
                <a:spcPts val="0"/>
              </a:spcAft>
              <a:buSzPct val="100000"/>
              <a:buChar char="-"/>
            </a:pPr>
            <a:r>
              <a:rPr b="1" lang="en" sz="3513"/>
              <a:t>Crime / NOPD</a:t>
            </a:r>
            <a:endParaRPr b="1" sz="3513"/>
          </a:p>
          <a:p>
            <a:pPr indent="-284380" lvl="0" marL="457200" rtl="0" algn="l">
              <a:spcBef>
                <a:spcPts val="0"/>
              </a:spcBef>
              <a:spcAft>
                <a:spcPts val="0"/>
              </a:spcAft>
              <a:buSzPct val="100000"/>
              <a:buChar char="-"/>
            </a:pPr>
            <a:r>
              <a:rPr b="1" lang="en" sz="3513"/>
              <a:t>Tax Bills</a:t>
            </a:r>
            <a:endParaRPr b="1" sz="3513"/>
          </a:p>
          <a:p>
            <a:pPr indent="0" lvl="0" marL="0" rtl="0" algn="l">
              <a:spcBef>
                <a:spcPts val="1200"/>
              </a:spcBef>
              <a:spcAft>
                <a:spcPts val="0"/>
              </a:spcAft>
              <a:buNone/>
            </a:pPr>
            <a:r>
              <a:t/>
            </a:r>
            <a:endParaRPr sz="3513"/>
          </a:p>
          <a:p>
            <a:pPr indent="-284380" lvl="0" marL="457200" rtl="0" algn="l">
              <a:spcBef>
                <a:spcPts val="1200"/>
              </a:spcBef>
              <a:spcAft>
                <a:spcPts val="0"/>
              </a:spcAft>
              <a:buSzPct val="100000"/>
              <a:buChar char="-"/>
            </a:pPr>
            <a:r>
              <a:rPr lang="en" sz="3513"/>
              <a:t>Many requests for sensitive and/or inaccessible data</a:t>
            </a:r>
            <a:endParaRPr sz="3513"/>
          </a:p>
          <a:p>
            <a:pPr indent="-284380" lvl="0" marL="457200" rtl="0" algn="l">
              <a:spcBef>
                <a:spcPts val="0"/>
              </a:spcBef>
              <a:spcAft>
                <a:spcPts val="0"/>
              </a:spcAft>
              <a:buSzPct val="100000"/>
              <a:buChar char="-"/>
            </a:pPr>
            <a:r>
              <a:rPr lang="en" sz="3513"/>
              <a:t>Traffic data is a plausible, interesting potential topic for our final product</a:t>
            </a:r>
            <a:endParaRPr sz="3513"/>
          </a:p>
          <a:p>
            <a:pPr indent="0" lvl="0" marL="457200" rtl="0" algn="l">
              <a:spcBef>
                <a:spcPts val="1200"/>
              </a:spcBef>
              <a:spcAft>
                <a:spcPts val="0"/>
              </a:spcAft>
              <a:buNone/>
            </a:pPr>
            <a:r>
              <a:t/>
            </a:r>
            <a:endParaRPr sz="3513"/>
          </a:p>
          <a:p>
            <a:pPr indent="0" lvl="0" marL="0" rtl="0" algn="l">
              <a:spcBef>
                <a:spcPts val="1200"/>
              </a:spcBef>
              <a:spcAft>
                <a:spcPts val="0"/>
              </a:spcAft>
              <a:buNone/>
            </a:pPr>
            <a:r>
              <a:rPr lang="en" sz="3513"/>
              <a:t>An interesting traffic-related request:</a:t>
            </a:r>
            <a:endParaRPr sz="3513"/>
          </a:p>
          <a:p>
            <a:pPr indent="-282641" lvl="0" marL="457200" rtl="0" algn="l">
              <a:spcBef>
                <a:spcPts val="1200"/>
              </a:spcBef>
              <a:spcAft>
                <a:spcPts val="0"/>
              </a:spcAft>
              <a:buSzPct val="100000"/>
              <a:buChar char="-"/>
            </a:pPr>
            <a:r>
              <a:rPr lang="en" sz="3404"/>
              <a:t>"I am requesting the demographic breakdowns – race, age, sex -- of all people issued traffic tickets by automated traffic cameras in 2016, 2017, 2018 and 2019. I would also like the total number of tickets issued and the total dollar amount of those tickets."</a:t>
            </a:r>
            <a:endParaRPr sz="3513"/>
          </a:p>
          <a:p>
            <a:pPr indent="0" lvl="0" marL="0" rtl="0" algn="l">
              <a:spcBef>
                <a:spcPts val="1200"/>
              </a:spcBef>
              <a:spcAft>
                <a:spcPts val="0"/>
              </a:spcAft>
              <a:buNone/>
            </a:pPr>
            <a:r>
              <a:t/>
            </a:r>
            <a:endParaRPr sz="1633"/>
          </a:p>
          <a:p>
            <a:pPr indent="0" lvl="0" marL="0" rtl="0" algn="l">
              <a:spcBef>
                <a:spcPts val="1200"/>
              </a:spcBef>
              <a:spcAft>
                <a:spcPts val="1200"/>
              </a:spcAft>
              <a:buNone/>
            </a:pPr>
            <a:r>
              <a:t/>
            </a:r>
            <a:endParaRPr/>
          </a:p>
        </p:txBody>
      </p:sp>
      <p:pic>
        <p:nvPicPr>
          <p:cNvPr id="285" name="Google Shape;285;p14"/>
          <p:cNvPicPr preferRelativeResize="0"/>
          <p:nvPr/>
        </p:nvPicPr>
        <p:blipFill rotWithShape="1">
          <a:blip r:embed="rId3">
            <a:alphaModFix/>
          </a:blip>
          <a:srcRect b="10513" l="6262" r="38849" t="18544"/>
          <a:stretch/>
        </p:blipFill>
        <p:spPr>
          <a:xfrm>
            <a:off x="159700" y="1327500"/>
            <a:ext cx="4747648" cy="34514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1181700" y="628875"/>
            <a:ext cx="78402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“Was This Page Helpful” Most Frequent Topics</a:t>
            </a:r>
            <a:endParaRPr/>
          </a:p>
        </p:txBody>
      </p:sp>
      <p:pic>
        <p:nvPicPr>
          <p:cNvPr id="291" name="Google Shape;291;p15"/>
          <p:cNvPicPr preferRelativeResize="0"/>
          <p:nvPr/>
        </p:nvPicPr>
        <p:blipFill>
          <a:blip r:embed="rId3">
            <a:alphaModFix/>
          </a:blip>
          <a:stretch>
            <a:fillRect/>
          </a:stretch>
        </p:blipFill>
        <p:spPr>
          <a:xfrm>
            <a:off x="662875" y="1399475"/>
            <a:ext cx="3145101" cy="3596350"/>
          </a:xfrm>
          <a:prstGeom prst="rect">
            <a:avLst/>
          </a:prstGeom>
          <a:noFill/>
          <a:ln>
            <a:noFill/>
          </a:ln>
        </p:spPr>
      </p:pic>
      <p:pic>
        <p:nvPicPr>
          <p:cNvPr id="292" name="Google Shape;292;p15"/>
          <p:cNvPicPr preferRelativeResize="0"/>
          <p:nvPr/>
        </p:nvPicPr>
        <p:blipFill>
          <a:blip r:embed="rId4">
            <a:alphaModFix/>
          </a:blip>
          <a:stretch>
            <a:fillRect/>
          </a:stretch>
        </p:blipFill>
        <p:spPr>
          <a:xfrm>
            <a:off x="4058225" y="1399475"/>
            <a:ext cx="4771729" cy="3240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“Was This Page Helpful” Conclusion</a:t>
            </a:r>
            <a:endParaRPr/>
          </a:p>
        </p:txBody>
      </p:sp>
      <p:sp>
        <p:nvSpPr>
          <p:cNvPr id="298" name="Google Shape;298;p16"/>
          <p:cNvSpPr txBox="1"/>
          <p:nvPr>
            <p:ph idx="1" type="body"/>
          </p:nvPr>
        </p:nvSpPr>
        <p:spPr>
          <a:xfrm>
            <a:off x="4921075" y="1597875"/>
            <a:ext cx="3798900" cy="2894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A lot of people filling it out are having trouble with specific NOLA government processes.</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lang="en" sz="1500"/>
              <a:t>While some of these problems lie out of our jurisdiction, identifying the most pertinent and consistent through data analysis would help anyone looking to address them.</a:t>
            </a:r>
            <a:endParaRPr sz="1500"/>
          </a:p>
        </p:txBody>
      </p:sp>
      <p:sp>
        <p:nvSpPr>
          <p:cNvPr id="299" name="Google Shape;299;p16"/>
          <p:cNvSpPr txBox="1"/>
          <p:nvPr>
            <p:ph idx="1" type="body"/>
          </p:nvPr>
        </p:nvSpPr>
        <p:spPr>
          <a:xfrm>
            <a:off x="380125" y="1597875"/>
            <a:ext cx="4046700" cy="289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Most Frequent Topics from Modeling:</a:t>
            </a:r>
            <a:endParaRPr sz="1500"/>
          </a:p>
          <a:p>
            <a:pPr indent="-323850" lvl="0" marL="457200" rtl="0" algn="l">
              <a:spcBef>
                <a:spcPts val="1200"/>
              </a:spcBef>
              <a:spcAft>
                <a:spcPts val="0"/>
              </a:spcAft>
              <a:buSzPts val="1500"/>
              <a:buAutoNum type="arabicPeriod"/>
            </a:pPr>
            <a:r>
              <a:rPr lang="en" sz="1500"/>
              <a:t>Ticket Payments</a:t>
            </a:r>
            <a:endParaRPr sz="1500"/>
          </a:p>
          <a:p>
            <a:pPr indent="-323850" lvl="0" marL="457200" rtl="0" algn="l">
              <a:spcBef>
                <a:spcPts val="0"/>
              </a:spcBef>
              <a:spcAft>
                <a:spcPts val="0"/>
              </a:spcAft>
              <a:buSzPts val="1500"/>
              <a:buAutoNum type="arabicPeriod"/>
            </a:pPr>
            <a:r>
              <a:rPr lang="en" sz="1500"/>
              <a:t>Waste Disposal (Trash and Recycling)</a:t>
            </a:r>
            <a:endParaRPr sz="1500"/>
          </a:p>
          <a:p>
            <a:pPr indent="-323850" lvl="0" marL="457200" rtl="0" algn="l">
              <a:spcBef>
                <a:spcPts val="0"/>
              </a:spcBef>
              <a:spcAft>
                <a:spcPts val="0"/>
              </a:spcAft>
              <a:buSzPts val="1500"/>
              <a:buAutoNum type="arabicPeriod"/>
            </a:pPr>
            <a:r>
              <a:rPr lang="en" sz="1500"/>
              <a:t>Obtaining/Renewing Permits</a:t>
            </a:r>
            <a:endParaRPr sz="1500"/>
          </a:p>
          <a:p>
            <a:pPr indent="-323850" lvl="0" marL="457200" rtl="0" algn="l">
              <a:spcBef>
                <a:spcPts val="0"/>
              </a:spcBef>
              <a:spcAft>
                <a:spcPts val="0"/>
              </a:spcAft>
              <a:buSzPts val="1500"/>
              <a:buAutoNum type="arabicPeriod"/>
            </a:pPr>
            <a:r>
              <a:rPr lang="en" sz="1500"/>
              <a:t>Government Officials</a:t>
            </a:r>
            <a:endParaRPr sz="1500"/>
          </a:p>
          <a:p>
            <a:pPr indent="-323850" lvl="0" marL="457200" rtl="0" algn="l">
              <a:spcBef>
                <a:spcPts val="0"/>
              </a:spcBef>
              <a:spcAft>
                <a:spcPts val="0"/>
              </a:spcAft>
              <a:buSzPts val="1500"/>
              <a:buAutoNum type="arabicPeriod"/>
            </a:pPr>
            <a:r>
              <a:rPr lang="en" sz="1500"/>
              <a:t>Monument Removals</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Calls for Service 2023</a:t>
            </a:r>
            <a:endParaRPr/>
          </a:p>
        </p:txBody>
      </p:sp>
      <p:sp>
        <p:nvSpPr>
          <p:cNvPr id="305" name="Google Shape;305;p17"/>
          <p:cNvSpPr txBox="1"/>
          <p:nvPr>
            <p:ph idx="1" type="body"/>
          </p:nvPr>
        </p:nvSpPr>
        <p:spPr>
          <a:xfrm>
            <a:off x="5153750" y="1278225"/>
            <a:ext cx="3762300" cy="3105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Imported Calls for Service 2023 Dataset </a:t>
            </a:r>
            <a:endParaRPr/>
          </a:p>
          <a:p>
            <a:pPr indent="0" lvl="0" marL="0" rtl="0" algn="l">
              <a:spcBef>
                <a:spcPts val="1200"/>
              </a:spcBef>
              <a:spcAft>
                <a:spcPts val="0"/>
              </a:spcAft>
              <a:buNone/>
            </a:pPr>
            <a:r>
              <a:rPr lang="en"/>
              <a:t>Includes several topics but focus on:</a:t>
            </a:r>
            <a:endParaRPr/>
          </a:p>
          <a:p>
            <a:pPr indent="-311150" lvl="0" marL="457200" rtl="0" algn="l">
              <a:spcBef>
                <a:spcPts val="1200"/>
              </a:spcBef>
              <a:spcAft>
                <a:spcPts val="0"/>
              </a:spcAft>
              <a:buSzPts val="1300"/>
              <a:buChar char="-"/>
            </a:pPr>
            <a:r>
              <a:rPr lang="en"/>
              <a:t>Type of service needed from NOPD</a:t>
            </a:r>
            <a:endParaRPr/>
          </a:p>
          <a:p>
            <a:pPr indent="-311150" lvl="0" marL="457200" rtl="0" algn="l">
              <a:spcBef>
                <a:spcPts val="0"/>
              </a:spcBef>
              <a:spcAft>
                <a:spcPts val="0"/>
              </a:spcAft>
              <a:buSzPts val="1300"/>
              <a:buChar char="-"/>
            </a:pPr>
            <a:r>
              <a:rPr lang="en"/>
              <a:t>Location of call</a:t>
            </a:r>
            <a:endParaRPr/>
          </a:p>
          <a:p>
            <a:pPr indent="0" lvl="0" marL="0" rtl="0" algn="l">
              <a:spcBef>
                <a:spcPts val="1200"/>
              </a:spcBef>
              <a:spcAft>
                <a:spcPts val="0"/>
              </a:spcAft>
              <a:buNone/>
            </a:pPr>
            <a:r>
              <a:rPr lang="en"/>
              <a:t>Ran </a:t>
            </a:r>
            <a:r>
              <a:rPr lang="en"/>
              <a:t>value count on data and found several calls for miscellaneous complaints, disorderly conduct, and area check</a:t>
            </a:r>
            <a:endParaRPr/>
          </a:p>
          <a:p>
            <a:pPr indent="0" lvl="0" marL="0" rtl="0" algn="l">
              <a:spcBef>
                <a:spcPts val="1200"/>
              </a:spcBef>
              <a:spcAft>
                <a:spcPts val="0"/>
              </a:spcAft>
              <a:buNone/>
            </a:pPr>
            <a:r>
              <a:rPr lang="en"/>
              <a:t>Want to analyze data to see if there is correlation between location of crime and crime committed in New Orleans </a:t>
            </a:r>
            <a:endParaRPr/>
          </a:p>
          <a:p>
            <a:pPr indent="0" lvl="0" marL="0" rtl="0" algn="l">
              <a:spcBef>
                <a:spcPts val="1200"/>
              </a:spcBef>
              <a:spcAft>
                <a:spcPts val="1200"/>
              </a:spcAft>
              <a:buNone/>
            </a:pPr>
            <a:r>
              <a:t/>
            </a:r>
            <a:endParaRPr/>
          </a:p>
        </p:txBody>
      </p:sp>
      <p:pic>
        <p:nvPicPr>
          <p:cNvPr id="306" name="Google Shape;306;p17"/>
          <p:cNvPicPr preferRelativeResize="0"/>
          <p:nvPr/>
        </p:nvPicPr>
        <p:blipFill>
          <a:blip r:embed="rId3">
            <a:alphaModFix/>
          </a:blip>
          <a:stretch>
            <a:fillRect/>
          </a:stretch>
        </p:blipFill>
        <p:spPr>
          <a:xfrm>
            <a:off x="1558525" y="1368450"/>
            <a:ext cx="2415349" cy="1551025"/>
          </a:xfrm>
          <a:prstGeom prst="rect">
            <a:avLst/>
          </a:prstGeom>
          <a:noFill/>
          <a:ln>
            <a:noFill/>
          </a:ln>
        </p:spPr>
      </p:pic>
      <p:pic>
        <p:nvPicPr>
          <p:cNvPr id="307" name="Google Shape;307;p17"/>
          <p:cNvPicPr preferRelativeResize="0"/>
          <p:nvPr/>
        </p:nvPicPr>
        <p:blipFill>
          <a:blip r:embed="rId4">
            <a:alphaModFix/>
          </a:blip>
          <a:stretch>
            <a:fillRect/>
          </a:stretch>
        </p:blipFill>
        <p:spPr>
          <a:xfrm>
            <a:off x="1672188" y="3167351"/>
            <a:ext cx="2301699" cy="1551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Calls for Service 2023 cont. </a:t>
            </a:r>
            <a:endParaRPr/>
          </a:p>
        </p:txBody>
      </p:sp>
      <p:pic>
        <p:nvPicPr>
          <p:cNvPr id="313" name="Google Shape;313;p18"/>
          <p:cNvPicPr preferRelativeResize="0"/>
          <p:nvPr/>
        </p:nvPicPr>
        <p:blipFill>
          <a:blip r:embed="rId3">
            <a:alphaModFix/>
          </a:blip>
          <a:stretch>
            <a:fillRect/>
          </a:stretch>
        </p:blipFill>
        <p:spPr>
          <a:xfrm>
            <a:off x="298975" y="1539175"/>
            <a:ext cx="4593426" cy="3171175"/>
          </a:xfrm>
          <a:prstGeom prst="rect">
            <a:avLst/>
          </a:prstGeom>
          <a:noFill/>
          <a:ln>
            <a:noFill/>
          </a:ln>
        </p:spPr>
      </p:pic>
      <p:sp>
        <p:nvSpPr>
          <p:cNvPr id="314" name="Google Shape;314;p18"/>
          <p:cNvSpPr txBox="1"/>
          <p:nvPr/>
        </p:nvSpPr>
        <p:spPr>
          <a:xfrm>
            <a:off x="5300775" y="1794425"/>
            <a:ext cx="3233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Map Geospatial Data of Calls for Service using a map of New Orleans</a:t>
            </a:r>
            <a:endParaRPr>
              <a:latin typeface="Nunito"/>
              <a:ea typeface="Nunito"/>
              <a:cs typeface="Nunito"/>
              <a:sym typeface="Nunito"/>
            </a:endParaRPr>
          </a:p>
        </p:txBody>
      </p:sp>
      <p:pic>
        <p:nvPicPr>
          <p:cNvPr id="315" name="Google Shape;315;p18"/>
          <p:cNvPicPr preferRelativeResize="0"/>
          <p:nvPr/>
        </p:nvPicPr>
        <p:blipFill>
          <a:blip r:embed="rId4">
            <a:alphaModFix/>
          </a:blip>
          <a:stretch>
            <a:fillRect/>
          </a:stretch>
        </p:blipFill>
        <p:spPr>
          <a:xfrm>
            <a:off x="5399550" y="2891862"/>
            <a:ext cx="2544511" cy="1610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Dashboard Pitches</a:t>
            </a:r>
            <a:endParaRPr/>
          </a:p>
        </p:txBody>
      </p:sp>
      <p:sp>
        <p:nvSpPr>
          <p:cNvPr id="321" name="Google Shape;321;p19"/>
          <p:cNvSpPr txBox="1"/>
          <p:nvPr>
            <p:ph idx="1" type="body"/>
          </p:nvPr>
        </p:nvSpPr>
        <p:spPr>
          <a:xfrm>
            <a:off x="380125" y="1597875"/>
            <a:ext cx="8355300" cy="3122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AutoNum type="arabicPeriod"/>
            </a:pPr>
            <a:r>
              <a:rPr b="1" lang="en" sz="1500"/>
              <a:t>NOPD Misconduct Complaints Data</a:t>
            </a:r>
            <a:endParaRPr b="1" sz="1500"/>
          </a:p>
          <a:p>
            <a:pPr indent="-323850" lvl="1" marL="914400" rtl="0" algn="l">
              <a:spcBef>
                <a:spcPts val="0"/>
              </a:spcBef>
              <a:spcAft>
                <a:spcPts val="0"/>
              </a:spcAft>
              <a:buSzPts val="1500"/>
              <a:buAutoNum type="alphaLcPeriod"/>
            </a:pPr>
            <a:r>
              <a:rPr lang="en" sz="1500"/>
              <a:t>View </a:t>
            </a:r>
            <a:r>
              <a:rPr lang="en" sz="1500"/>
              <a:t>officer</a:t>
            </a:r>
            <a:r>
              <a:rPr lang="en" sz="1500"/>
              <a:t>/complainant race, gender, the type of violation, etc.</a:t>
            </a:r>
            <a:endParaRPr sz="1500"/>
          </a:p>
          <a:p>
            <a:pPr indent="-323850" lvl="1" marL="914400" rtl="0" algn="l">
              <a:spcBef>
                <a:spcPts val="0"/>
              </a:spcBef>
              <a:spcAft>
                <a:spcPts val="0"/>
              </a:spcAft>
              <a:buSzPts val="1500"/>
              <a:buAutoNum type="alphaLcPeriod"/>
            </a:pPr>
            <a:r>
              <a:rPr lang="en" sz="1500"/>
              <a:t>Toggle year</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AutoNum type="arabicPeriod"/>
            </a:pPr>
            <a:r>
              <a:rPr b="1" lang="en" sz="1500"/>
              <a:t>Traffic Ticket Data</a:t>
            </a:r>
            <a:endParaRPr b="1" sz="1500"/>
          </a:p>
          <a:p>
            <a:pPr indent="-323850" lvl="1" marL="914400" rtl="0" algn="l">
              <a:spcBef>
                <a:spcPts val="0"/>
              </a:spcBef>
              <a:spcAft>
                <a:spcPts val="0"/>
              </a:spcAft>
              <a:buSzPts val="1500"/>
              <a:buAutoNum type="alphaLcPeriod"/>
            </a:pPr>
            <a:r>
              <a:rPr lang="en" sz="1500"/>
              <a:t>View race, age, sex of all people issued </a:t>
            </a:r>
            <a:r>
              <a:rPr lang="en" sz="1500"/>
              <a:t>traffic </a:t>
            </a:r>
            <a:r>
              <a:rPr lang="en" sz="1500"/>
              <a:t>tickets by NOPD officers</a:t>
            </a:r>
            <a:endParaRPr sz="1500"/>
          </a:p>
          <a:p>
            <a:pPr indent="-323850" lvl="1" marL="914400" rtl="0" algn="l">
              <a:spcBef>
                <a:spcPts val="0"/>
              </a:spcBef>
              <a:spcAft>
                <a:spcPts val="0"/>
              </a:spcAft>
              <a:buSzPts val="1500"/>
              <a:buAutoNum type="alphaLcPeriod"/>
            </a:pPr>
            <a:r>
              <a:rPr lang="en" sz="1500"/>
              <a:t>Total number of tickets issued</a:t>
            </a:r>
            <a:endParaRPr sz="1500"/>
          </a:p>
          <a:p>
            <a:pPr indent="-323850" lvl="1" marL="914400" rtl="0" algn="l">
              <a:spcBef>
                <a:spcPts val="0"/>
              </a:spcBef>
              <a:spcAft>
                <a:spcPts val="0"/>
              </a:spcAft>
              <a:buSzPts val="1500"/>
              <a:buAutoNum type="alphaLcPeriod"/>
            </a:pPr>
            <a:r>
              <a:rPr lang="en" sz="1500"/>
              <a:t>Total dollar amount</a:t>
            </a:r>
            <a:endParaRPr sz="1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Inspiration</a:t>
            </a:r>
            <a:endParaRPr/>
          </a:p>
        </p:txBody>
      </p:sp>
      <p:pic>
        <p:nvPicPr>
          <p:cNvPr id="327" name="Google Shape;327;p20"/>
          <p:cNvPicPr preferRelativeResize="0"/>
          <p:nvPr/>
        </p:nvPicPr>
        <p:blipFill rotWithShape="1">
          <a:blip r:embed="rId3">
            <a:alphaModFix/>
          </a:blip>
          <a:srcRect b="0" l="16504" r="17318" t="5096"/>
          <a:stretch/>
        </p:blipFill>
        <p:spPr>
          <a:xfrm>
            <a:off x="338500" y="1401050"/>
            <a:ext cx="3197051" cy="2856626"/>
          </a:xfrm>
          <a:prstGeom prst="rect">
            <a:avLst/>
          </a:prstGeom>
          <a:noFill/>
          <a:ln>
            <a:noFill/>
          </a:ln>
        </p:spPr>
      </p:pic>
      <p:sp>
        <p:nvSpPr>
          <p:cNvPr id="328" name="Google Shape;328;p20"/>
          <p:cNvSpPr txBox="1"/>
          <p:nvPr/>
        </p:nvSpPr>
        <p:spPr>
          <a:xfrm>
            <a:off x="1149525" y="4297200"/>
            <a:ext cx="15750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Nunito"/>
                <a:ea typeface="Nunito"/>
                <a:cs typeface="Nunito"/>
                <a:sym typeface="Nunito"/>
              </a:rPr>
              <a:t>https://mappingpoliceviolence.org/</a:t>
            </a:r>
            <a:endParaRPr sz="700">
              <a:latin typeface="Nunito"/>
              <a:ea typeface="Nunito"/>
              <a:cs typeface="Nunito"/>
              <a:sym typeface="Nunito"/>
            </a:endParaRPr>
          </a:p>
        </p:txBody>
      </p:sp>
      <p:pic>
        <p:nvPicPr>
          <p:cNvPr id="329" name="Google Shape;329;p20"/>
          <p:cNvPicPr preferRelativeResize="0"/>
          <p:nvPr/>
        </p:nvPicPr>
        <p:blipFill>
          <a:blip r:embed="rId4">
            <a:alphaModFix/>
          </a:blip>
          <a:stretch>
            <a:fillRect/>
          </a:stretch>
        </p:blipFill>
        <p:spPr>
          <a:xfrm>
            <a:off x="4079173" y="1552400"/>
            <a:ext cx="4536305" cy="2553901"/>
          </a:xfrm>
          <a:prstGeom prst="rect">
            <a:avLst/>
          </a:prstGeom>
          <a:noFill/>
          <a:ln>
            <a:noFill/>
          </a:ln>
        </p:spPr>
      </p:pic>
      <p:sp>
        <p:nvSpPr>
          <p:cNvPr id="330" name="Google Shape;330;p20"/>
          <p:cNvSpPr txBox="1"/>
          <p:nvPr/>
        </p:nvSpPr>
        <p:spPr>
          <a:xfrm>
            <a:off x="4302075" y="4165550"/>
            <a:ext cx="40905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Nunito"/>
                <a:ea typeface="Nunito"/>
                <a:cs typeface="Nunito"/>
                <a:sym typeface="Nunito"/>
              </a:rPr>
              <a:t>https://www.boston.gov/civic-engagement/boston-police-accountability-and-transparency-data</a:t>
            </a:r>
            <a:endParaRPr sz="700">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Inspiration from other Cities</a:t>
            </a:r>
            <a:endParaRPr/>
          </a:p>
        </p:txBody>
      </p:sp>
      <p:sp>
        <p:nvSpPr>
          <p:cNvPr id="336" name="Google Shape;336;p21"/>
          <p:cNvSpPr txBox="1"/>
          <p:nvPr>
            <p:ph idx="1" type="body"/>
          </p:nvPr>
        </p:nvSpPr>
        <p:spPr>
          <a:xfrm>
            <a:off x="971225" y="1904975"/>
            <a:ext cx="40743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Towed Vehicle Search/Map</a:t>
            </a:r>
            <a:endParaRPr/>
          </a:p>
          <a:p>
            <a:pPr indent="-298450" lvl="1" marL="914400" rtl="0" algn="l">
              <a:spcBef>
                <a:spcPts val="0"/>
              </a:spcBef>
              <a:spcAft>
                <a:spcPts val="0"/>
              </a:spcAft>
              <a:buSzPts val="1100"/>
              <a:buChar char="○"/>
            </a:pPr>
            <a:r>
              <a:rPr lang="en"/>
              <a:t>Allow citizens to search for a vehicle they believe may have been towed</a:t>
            </a:r>
            <a:endParaRPr/>
          </a:p>
          <a:p>
            <a:pPr indent="-298450" lvl="1" marL="914400" rtl="0" algn="l">
              <a:spcBef>
                <a:spcPts val="0"/>
              </a:spcBef>
              <a:spcAft>
                <a:spcPts val="0"/>
              </a:spcAft>
              <a:buSzPts val="1100"/>
              <a:buChar char="○"/>
            </a:pPr>
            <a:r>
              <a:rPr lang="en"/>
              <a:t>Mapping of where vehicles were towed</a:t>
            </a:r>
            <a:endParaRPr/>
          </a:p>
          <a:p>
            <a:pPr indent="-311150" lvl="0" marL="457200" rtl="0" algn="l">
              <a:spcBef>
                <a:spcPts val="0"/>
              </a:spcBef>
              <a:spcAft>
                <a:spcPts val="0"/>
              </a:spcAft>
              <a:buSzPts val="1300"/>
              <a:buChar char="●"/>
            </a:pPr>
            <a:r>
              <a:rPr lang="en"/>
              <a:t>Traffic Collision Data</a:t>
            </a:r>
            <a:endParaRPr/>
          </a:p>
          <a:p>
            <a:pPr indent="-298450" lvl="1" marL="914400" rtl="0" algn="l">
              <a:spcBef>
                <a:spcPts val="0"/>
              </a:spcBef>
              <a:spcAft>
                <a:spcPts val="0"/>
              </a:spcAft>
              <a:buSzPts val="1100"/>
              <a:buChar char="○"/>
            </a:pPr>
            <a:r>
              <a:rPr lang="en"/>
              <a:t>Mapping of accidents </a:t>
            </a:r>
            <a:endParaRPr/>
          </a:p>
          <a:p>
            <a:pPr indent="-298450" lvl="1" marL="914400" rtl="0" algn="l">
              <a:spcBef>
                <a:spcPts val="0"/>
              </a:spcBef>
              <a:spcAft>
                <a:spcPts val="0"/>
              </a:spcAft>
              <a:buSzPts val="1100"/>
              <a:buChar char="○"/>
            </a:pPr>
            <a:r>
              <a:rPr lang="en"/>
              <a:t>Details of accidents by area</a:t>
            </a:r>
            <a:endParaRPr/>
          </a:p>
          <a:p>
            <a:pPr indent="0" lvl="0" marL="0" rtl="0" algn="l">
              <a:spcBef>
                <a:spcPts val="1200"/>
              </a:spcBef>
              <a:spcAft>
                <a:spcPts val="1200"/>
              </a:spcAft>
              <a:buNone/>
            </a:pPr>
            <a:r>
              <a:rPr lang="en"/>
              <a:t> </a:t>
            </a:r>
            <a:endParaRPr/>
          </a:p>
        </p:txBody>
      </p:sp>
      <p:pic>
        <p:nvPicPr>
          <p:cNvPr id="337" name="Google Shape;337;p21"/>
          <p:cNvPicPr preferRelativeResize="0"/>
          <p:nvPr/>
        </p:nvPicPr>
        <p:blipFill>
          <a:blip r:embed="rId3">
            <a:alphaModFix/>
          </a:blip>
          <a:stretch>
            <a:fillRect/>
          </a:stretch>
        </p:blipFill>
        <p:spPr>
          <a:xfrm>
            <a:off x="4835000" y="1098325"/>
            <a:ext cx="3832003" cy="1841150"/>
          </a:xfrm>
          <a:prstGeom prst="rect">
            <a:avLst/>
          </a:prstGeom>
          <a:noFill/>
          <a:ln>
            <a:noFill/>
          </a:ln>
        </p:spPr>
      </p:pic>
      <p:pic>
        <p:nvPicPr>
          <p:cNvPr id="338" name="Google Shape;338;p21"/>
          <p:cNvPicPr preferRelativeResize="0"/>
          <p:nvPr/>
        </p:nvPicPr>
        <p:blipFill>
          <a:blip r:embed="rId4">
            <a:alphaModFix/>
          </a:blip>
          <a:stretch>
            <a:fillRect/>
          </a:stretch>
        </p:blipFill>
        <p:spPr>
          <a:xfrm>
            <a:off x="4835000" y="3003300"/>
            <a:ext cx="3341348" cy="20883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